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e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jpe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eg"/><Relationship Id="rId2" Type="http://schemas.openxmlformats.org/officeDocument/2006/relationships/image" Target="../media/image-5-2.jpe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e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jpeg"/><Relationship Id="rId2" Type="http://schemas.openxmlformats.org/officeDocument/2006/relationships/image" Target="../media/image-8-2.jpe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eg"/><Relationship Id="rId2" Type="http://schemas.openxmlformats.org/officeDocument/2006/relationships/image" Target="../media/image-9-2.jpe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4953000" cy="4019550"/>
          </a:xfrm>
          <a:prstGeom prst="rect">
            <a:avLst/>
          </a:prstGeom>
          <a:solidFill>
            <a:srgbClr val="F7F8FC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4953000" y="0"/>
            <a:ext cx="4191000" cy="51435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71500" y="1162050"/>
            <a:ext cx="4095750" cy="1333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探索n维球面：几何与拓扑的奥秘</a:t>
            </a:r>
            <a:endParaRPr lang="en-US" sz="3700" dirty="0"/>
          </a:p>
        </p:txBody>
      </p:sp>
      <p:sp>
        <p:nvSpPr>
          <p:cNvPr id="6" name="Text 3"/>
          <p:cNvSpPr/>
          <p:nvPr/>
        </p:nvSpPr>
        <p:spPr>
          <a:xfrm>
            <a:off x="571500" y="2590800"/>
            <a:ext cx="40957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r>
              <a:rPr lang="en-US" sz="1500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从二维到多维空间的几何形态与数学特性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71500" y="4410075"/>
            <a:ext cx="4095750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通义智能PPT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37147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3714750"/>
            <a:ext cx="9144000" cy="14287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1"/>
          <p:cNvSpPr/>
          <p:nvPr/>
        </p:nvSpPr>
        <p:spPr>
          <a:xfrm>
            <a:off x="571500" y="3000375"/>
            <a:ext cx="2590800" cy="2143125"/>
          </a:xfrm>
          <a:prstGeom prst="rect">
            <a:avLst/>
          </a:prstGeom>
          <a:solidFill>
            <a:srgbClr val="F7F8FC"/>
          </a:solidFill>
          <a:ln/>
        </p:spPr>
      </p:sp>
      <p:sp>
        <p:nvSpPr>
          <p:cNvPr id="5" name="Text 2"/>
          <p:cNvSpPr/>
          <p:nvPr/>
        </p:nvSpPr>
        <p:spPr>
          <a:xfrm>
            <a:off x="952500" y="3948113"/>
            <a:ext cx="1828800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n维球面的应用与研究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543300" y="4000500"/>
            <a:ext cx="50292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952500" y="3476625"/>
            <a:ext cx="1828800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4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 /</a:t>
            </a:r>
            <a:endParaRPr 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500" y="571500"/>
            <a:ext cx="40957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物理与工程领域的应用实例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71500" y="1028700"/>
            <a:ext cx="40957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5048250" y="0"/>
            <a:ext cx="4095750" cy="5143500"/>
          </a:xfrm>
          <a:prstGeom prst="rect">
            <a:avLst/>
          </a:prstGeom>
          <a:solidFill>
            <a:srgbClr val="F7F8FC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24858" b="24858"/>
          <a:stretch/>
        </p:blipFill>
        <p:spPr>
          <a:xfrm>
            <a:off x="0" y="2071688"/>
            <a:ext cx="5048250" cy="2538413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619750" y="571500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5691188" y="642938"/>
            <a:ext cx="190500" cy="19050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6138863" y="571500"/>
            <a:ext cx="242887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量子计算</a:t>
            </a:r>
            <a:endParaRPr lang="en-US" sz="1300" dirty="0"/>
          </a:p>
        </p:txBody>
      </p:sp>
      <p:sp>
        <p:nvSpPr>
          <p:cNvPr id="10" name="Text 6"/>
          <p:cNvSpPr/>
          <p:nvPr/>
        </p:nvSpPr>
        <p:spPr>
          <a:xfrm>
            <a:off x="6138863" y="890587"/>
            <a:ext cx="242887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在量子信息科学中，量子态可视为复射影空间中的点，即高维球面上的点，这有助于理解和设计更高效的量子算法和量子计算机.</a:t>
            </a:r>
            <a:endParaRPr lang="en-US" sz="900" dirty="0"/>
          </a:p>
        </p:txBody>
      </p:sp>
      <p:sp>
        <p:nvSpPr>
          <p:cNvPr id="11" name="Shape 7"/>
          <p:cNvSpPr/>
          <p:nvPr/>
        </p:nvSpPr>
        <p:spPr>
          <a:xfrm>
            <a:off x="5619750" y="1843088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5691188" y="1914525"/>
            <a:ext cx="190500" cy="1905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6138863" y="1843088"/>
            <a:ext cx="242887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信号处理</a:t>
            </a:r>
            <a:endParaRPr lang="en-US" sz="1300" dirty="0"/>
          </a:p>
        </p:txBody>
      </p:sp>
      <p:sp>
        <p:nvSpPr>
          <p:cNvPr id="14" name="Text 9"/>
          <p:cNvSpPr/>
          <p:nvPr/>
        </p:nvSpPr>
        <p:spPr>
          <a:xfrm>
            <a:off x="6138863" y="2162175"/>
            <a:ext cx="242887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n维球面在信号处理领域用于描述多通道信号的向量，通过球面编码技术，可以提高信号传输的效率和抗干扰能力.</a:t>
            </a:r>
            <a:endParaRPr lang="en-US" sz="900" dirty="0"/>
          </a:p>
        </p:txBody>
      </p:sp>
      <p:sp>
        <p:nvSpPr>
          <p:cNvPr id="15" name="Shape 10"/>
          <p:cNvSpPr/>
          <p:nvPr/>
        </p:nvSpPr>
        <p:spPr>
          <a:xfrm>
            <a:off x="5619750" y="3114675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5691188" y="3186113"/>
            <a:ext cx="190500" cy="19050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6138863" y="3114675"/>
            <a:ext cx="242887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天体物理</a:t>
            </a:r>
            <a:endParaRPr lang="en-US" sz="1300" dirty="0"/>
          </a:p>
        </p:txBody>
      </p:sp>
      <p:sp>
        <p:nvSpPr>
          <p:cNvPr id="18" name="Text 12"/>
          <p:cNvSpPr/>
          <p:nvPr/>
        </p:nvSpPr>
        <p:spPr>
          <a:xfrm>
            <a:off x="6138863" y="3433763"/>
            <a:ext cx="242887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宇宙学中，n维球面模型被用来解释宇宙的大尺度结构，如宇宙微波背景辐射的各向异性，揭示宇宙早期的状态和演化过程.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4048125" y="571500"/>
            <a:ext cx="452437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数学理论与n维球面的研究进展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4048125" y="1028700"/>
            <a:ext cx="45243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0" y="2762250"/>
            <a:ext cx="9144000" cy="2381250"/>
          </a:xfrm>
          <a:prstGeom prst="rect">
            <a:avLst/>
          </a:prstGeom>
          <a:solidFill>
            <a:srgbClr val="F7F8FC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17188" r="17188" t="0" b="0"/>
          <a:stretch/>
        </p:blipFill>
        <p:spPr>
          <a:xfrm>
            <a:off x="571500" y="0"/>
            <a:ext cx="3000375" cy="45720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048125" y="2919412"/>
            <a:ext cx="452437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n维球面定义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4048125" y="3238500"/>
            <a:ext cx="452437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n维球面是所有与固定点距离相等的点的集合，在n+1维空间中形成。它是高维空间中的基本几何对象，具有丰富的拓扑结构。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2942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500" y="571500"/>
            <a:ext cx="513397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未来展望与开放问题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71500" y="1028700"/>
            <a:ext cx="51339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0" y="2305050"/>
            <a:ext cx="9144000" cy="3952875"/>
          </a:xfrm>
          <a:prstGeom prst="rect">
            <a:avLst/>
          </a:prstGeom>
          <a:solidFill>
            <a:srgbClr val="F7F8FC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27169" r="27169" t="0" b="0"/>
          <a:stretch/>
        </p:blipFill>
        <p:spPr>
          <a:xfrm>
            <a:off x="6286500" y="0"/>
            <a:ext cx="2857500" cy="6257925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71500" y="269081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642938" y="2762250"/>
            <a:ext cx="190500" cy="19050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71500" y="326707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维度挑战</a:t>
            </a:r>
            <a:endParaRPr lang="en-US" sz="1300" dirty="0"/>
          </a:p>
        </p:txBody>
      </p:sp>
      <p:sp>
        <p:nvSpPr>
          <p:cNvPr id="10" name="Text 6"/>
          <p:cNvSpPr/>
          <p:nvPr/>
        </p:nvSpPr>
        <p:spPr>
          <a:xfrm>
            <a:off x="571500" y="3586163"/>
            <a:ext cx="238125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随着维度增加，n维球面的几何与拓扑特性变得复杂，未来研究需开发新工具理解高维空间结构。</a:t>
            </a:r>
            <a:endParaRPr lang="en-US" sz="900" dirty="0"/>
          </a:p>
        </p:txBody>
      </p:sp>
      <p:sp>
        <p:nvSpPr>
          <p:cNvPr id="11" name="Shape 7"/>
          <p:cNvSpPr/>
          <p:nvPr/>
        </p:nvSpPr>
        <p:spPr>
          <a:xfrm>
            <a:off x="3333750" y="269081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405187" y="2762250"/>
            <a:ext cx="190500" cy="1905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3333750" y="326707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物理应用</a:t>
            </a:r>
            <a:endParaRPr lang="en-US" sz="1300" dirty="0"/>
          </a:p>
        </p:txBody>
      </p:sp>
      <p:sp>
        <p:nvSpPr>
          <p:cNvPr id="14" name="Text 9"/>
          <p:cNvSpPr/>
          <p:nvPr/>
        </p:nvSpPr>
        <p:spPr>
          <a:xfrm>
            <a:off x="3333750" y="3586163"/>
            <a:ext cx="23812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n维球面在弦理论与量子引力中扮演关键角色，探索其性质可能揭示宇宙深层次的物理法则。</a:t>
            </a:r>
            <a:endParaRPr lang="en-US" sz="900" dirty="0"/>
          </a:p>
        </p:txBody>
      </p:sp>
      <p:sp>
        <p:nvSpPr>
          <p:cNvPr id="15" name="Shape 10"/>
          <p:cNvSpPr/>
          <p:nvPr/>
        </p:nvSpPr>
        <p:spPr>
          <a:xfrm>
            <a:off x="571500" y="453866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642938" y="4610100"/>
            <a:ext cx="190500" cy="19050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571500" y="511492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数学交叉</a:t>
            </a:r>
            <a:endParaRPr lang="en-US" sz="1300" dirty="0"/>
          </a:p>
        </p:txBody>
      </p:sp>
      <p:sp>
        <p:nvSpPr>
          <p:cNvPr id="18" name="Text 12"/>
          <p:cNvSpPr/>
          <p:nvPr/>
        </p:nvSpPr>
        <p:spPr>
          <a:xfrm>
            <a:off x="571500" y="5434013"/>
            <a:ext cx="23812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结合代数、几何与拓扑学，n维球面研究促进数学各领域间的交叉融合，开辟新研究方向。</a:t>
            </a:r>
            <a:endParaRPr lang="en-US" sz="900" dirty="0"/>
          </a:p>
        </p:txBody>
      </p:sp>
      <p:sp>
        <p:nvSpPr>
          <p:cNvPr id="19" name="Shape 13"/>
          <p:cNvSpPr/>
          <p:nvPr/>
        </p:nvSpPr>
        <p:spPr>
          <a:xfrm>
            <a:off x="3333750" y="453866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20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3405187" y="4610100"/>
            <a:ext cx="190500" cy="190500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3333750" y="511492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计算难题</a:t>
            </a:r>
            <a:endParaRPr lang="en-US" sz="1300" dirty="0"/>
          </a:p>
        </p:txBody>
      </p:sp>
      <p:sp>
        <p:nvSpPr>
          <p:cNvPr id="22" name="Text 15"/>
          <p:cNvSpPr/>
          <p:nvPr/>
        </p:nvSpPr>
        <p:spPr>
          <a:xfrm>
            <a:off x="3333750" y="5434013"/>
            <a:ext cx="238125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高效算法设计是解决n维球面相关问题的关键，未来需突破计算瓶颈，提升处理高维数据的能力。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71500" y="2000250"/>
            <a:ext cx="8001000" cy="2381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571500"/>
            <a:ext cx="8001000" cy="6667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</a:t>
            </a:r>
            <a:endParaRPr lang="en-US" sz="3700" dirty="0"/>
          </a:p>
        </p:txBody>
      </p:sp>
      <p:sp>
        <p:nvSpPr>
          <p:cNvPr id="5" name="Text 2"/>
          <p:cNvSpPr/>
          <p:nvPr/>
        </p:nvSpPr>
        <p:spPr>
          <a:xfrm>
            <a:off x="571500" y="1047750"/>
            <a:ext cx="800100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571500" y="4686300"/>
            <a:ext cx="8001000" cy="2190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PPT内容由通义AI生成，访问tongyi.ai智能生成更多PPT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295275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3433763"/>
            <a:ext cx="1857375" cy="6667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3700" dirty="0"/>
          </a:p>
        </p:txBody>
      </p:sp>
      <p:sp>
        <p:nvSpPr>
          <p:cNvPr id="5" name="Text 2"/>
          <p:cNvSpPr/>
          <p:nvPr/>
        </p:nvSpPr>
        <p:spPr>
          <a:xfrm>
            <a:off x="571500" y="4176713"/>
            <a:ext cx="18097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4286250" y="1631156"/>
            <a:ext cx="35242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4752975" y="1688306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引言：几何与拓扑基础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4752975" y="1935956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286250" y="2259806"/>
            <a:ext cx="35242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4752975" y="2316956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n维球面的定义与性质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4752975" y="2564606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4286250" y="2888456"/>
            <a:ext cx="35242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4752975" y="2945606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n维球面的应用与研究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752975" y="3193256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37147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3714750"/>
            <a:ext cx="9144000" cy="14287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1"/>
          <p:cNvSpPr/>
          <p:nvPr/>
        </p:nvSpPr>
        <p:spPr>
          <a:xfrm>
            <a:off x="571500" y="3000375"/>
            <a:ext cx="2590800" cy="2143125"/>
          </a:xfrm>
          <a:prstGeom prst="rect">
            <a:avLst/>
          </a:prstGeom>
          <a:solidFill>
            <a:srgbClr val="F7F8FC"/>
          </a:solidFill>
          <a:ln/>
        </p:spPr>
      </p:sp>
      <p:sp>
        <p:nvSpPr>
          <p:cNvPr id="5" name="Text 2"/>
          <p:cNvSpPr/>
          <p:nvPr/>
        </p:nvSpPr>
        <p:spPr>
          <a:xfrm>
            <a:off x="952500" y="3948113"/>
            <a:ext cx="1828800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引言：几何与拓扑基础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543300" y="4000500"/>
            <a:ext cx="50292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952500" y="3476625"/>
            <a:ext cx="1828800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4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 /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4048125" y="571500"/>
            <a:ext cx="452437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几何与拓扑学简介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4048125" y="1028700"/>
            <a:ext cx="45243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0" y="2762250"/>
            <a:ext cx="9144000" cy="2381250"/>
          </a:xfrm>
          <a:prstGeom prst="rect">
            <a:avLst/>
          </a:prstGeom>
          <a:solidFill>
            <a:srgbClr val="F7F8FC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17188" r="17188" t="0" b="0"/>
          <a:stretch/>
        </p:blipFill>
        <p:spPr>
          <a:xfrm>
            <a:off x="571500" y="0"/>
            <a:ext cx="3000375" cy="45720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048125" y="2919412"/>
            <a:ext cx="452437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几何起源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4048125" y="3238500"/>
            <a:ext cx="4524375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几何学源自古希腊，研究空间形状与性质，从点线面体到高维空间，揭示宇宙结构之美。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034087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500" y="571500"/>
            <a:ext cx="2509838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n维空间概念概述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71500" y="1028700"/>
            <a:ext cx="250983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29245" b="29245"/>
          <a:stretch/>
        </p:blipFill>
        <p:spPr>
          <a:xfrm>
            <a:off x="571500" y="4414838"/>
            <a:ext cx="2524125" cy="1047750"/>
          </a:xfrm>
          <a:prstGeom prst="roundRect">
            <a:avLst>
              <a:gd name="adj" fmla="val 1820"/>
            </a:avLst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7380" r="7380" t="0" b="0"/>
          <a:stretch/>
        </p:blipFill>
        <p:spPr>
          <a:xfrm>
            <a:off x="3714750" y="0"/>
            <a:ext cx="5429250" cy="6034088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5476875" y="1628775"/>
            <a:ext cx="3667125" cy="440531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4"/>
          <p:cNvSpPr/>
          <p:nvPr/>
        </p:nvSpPr>
        <p:spPr>
          <a:xfrm>
            <a:off x="571500" y="2033588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维度概念</a:t>
            </a:r>
            <a:endParaRPr lang="en-US" sz="1300" dirty="0"/>
          </a:p>
        </p:txBody>
      </p:sp>
      <p:sp>
        <p:nvSpPr>
          <p:cNvPr id="9" name="Text 5"/>
          <p:cNvSpPr/>
          <p:nvPr/>
        </p:nvSpPr>
        <p:spPr>
          <a:xfrm>
            <a:off x="571500" y="2352675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维度是描述空间属性的基本概念，一维是线，二维是面，三维是我们生活的空间，而四维及以上则构成了高维空间，挑战着我们的直观理解。</a:t>
            </a:r>
            <a:endParaRPr lang="en-US" sz="900" dirty="0"/>
          </a:p>
        </p:txBody>
      </p:sp>
      <p:sp>
        <p:nvSpPr>
          <p:cNvPr id="10" name="Text 6"/>
          <p:cNvSpPr/>
          <p:nvPr/>
        </p:nvSpPr>
        <p:spPr>
          <a:xfrm>
            <a:off x="6048375" y="2028825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</a:t>
            </a:r>
            <a:endParaRPr lang="en-US" sz="1300" dirty="0"/>
          </a:p>
        </p:txBody>
      </p:sp>
      <p:sp>
        <p:nvSpPr>
          <p:cNvPr id="11" name="Text 7"/>
          <p:cNvSpPr/>
          <p:nvPr/>
        </p:nvSpPr>
        <p:spPr>
          <a:xfrm>
            <a:off x="6048375" y="2347913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n维球面是n维空间中的所有点到固定点（中心）距离相等的集合，它在几何学和拓扑学中扮演着重要角色，是研究高维空间性质的理想模型。</a:t>
            </a:r>
            <a:endParaRPr lang="en-US" sz="900" dirty="0"/>
          </a:p>
        </p:txBody>
      </p:sp>
      <p:sp>
        <p:nvSpPr>
          <p:cNvPr id="12" name="Text 8"/>
          <p:cNvSpPr/>
          <p:nvPr/>
        </p:nvSpPr>
        <p:spPr>
          <a:xfrm>
            <a:off x="6048375" y="3300413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几何基础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6048375" y="3619500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几何学研究空间形状、大小、相对位置以及它们之间的关系，从欧几里得几何到非欧几何，几何学的发展不断拓展我们对空间的理解。</a:t>
            </a:r>
            <a:endParaRPr lang="en-US" sz="900" dirty="0"/>
          </a:p>
        </p:txBody>
      </p:sp>
      <p:sp>
        <p:nvSpPr>
          <p:cNvPr id="14" name="Text 10"/>
          <p:cNvSpPr/>
          <p:nvPr/>
        </p:nvSpPr>
        <p:spPr>
          <a:xfrm>
            <a:off x="6048375" y="4572000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拓扑奥秘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6048375" y="4891088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拓扑学关注的是在连续变形下不变的空间属性，如连通性、紧致性和同伦性，它揭示了空间结构的本质，是理解n维球面的关键工具。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371475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3714750"/>
            <a:ext cx="9144000" cy="14287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1"/>
          <p:cNvSpPr/>
          <p:nvPr/>
        </p:nvSpPr>
        <p:spPr>
          <a:xfrm>
            <a:off x="571500" y="3000375"/>
            <a:ext cx="2590800" cy="2143125"/>
          </a:xfrm>
          <a:prstGeom prst="rect">
            <a:avLst/>
          </a:prstGeom>
          <a:solidFill>
            <a:srgbClr val="F7F8FC"/>
          </a:solidFill>
          <a:ln/>
        </p:spPr>
      </p:sp>
      <p:sp>
        <p:nvSpPr>
          <p:cNvPr id="5" name="Text 2"/>
          <p:cNvSpPr/>
          <p:nvPr/>
        </p:nvSpPr>
        <p:spPr>
          <a:xfrm>
            <a:off x="952500" y="3948113"/>
            <a:ext cx="1828800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n维球面的定义与性质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543300" y="4000500"/>
            <a:ext cx="50292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952500" y="3476625"/>
            <a:ext cx="1828800" cy="4381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400"/>
              </a:lnSpc>
              <a:buNone/>
            </a:pPr>
            <a:r>
              <a:rPr lang="en-US" sz="24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 /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67727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500" y="571500"/>
            <a:ext cx="513397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n维球面的数学表达式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71500" y="1028700"/>
            <a:ext cx="513397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0" y="2305050"/>
            <a:ext cx="9144000" cy="5800725"/>
          </a:xfrm>
          <a:prstGeom prst="rect">
            <a:avLst/>
          </a:prstGeom>
          <a:solidFill>
            <a:srgbClr val="F7F8FC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32374" r="32374" t="0" b="0"/>
          <a:stretch/>
        </p:blipFill>
        <p:spPr>
          <a:xfrm>
            <a:off x="6286500" y="0"/>
            <a:ext cx="2857500" cy="8105775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71500" y="269081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642938" y="2762250"/>
            <a:ext cx="190500" cy="19050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71500" y="326707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n维球面定义</a:t>
            </a:r>
            <a:endParaRPr lang="en-US" sz="1300" dirty="0"/>
          </a:p>
        </p:txBody>
      </p:sp>
      <p:sp>
        <p:nvSpPr>
          <p:cNvPr id="10" name="Text 6"/>
          <p:cNvSpPr/>
          <p:nvPr/>
        </p:nvSpPr>
        <p:spPr>
          <a:xfrm>
            <a:off x="571500" y="3586163"/>
            <a:ext cx="238125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n维球面S^n是所有与原点距离等于常数r的点的集合，数学上表示为x_1^2 + x_2^2 + ... + x_{n+1}^2 = r^2.</a:t>
            </a:r>
            <a:endParaRPr lang="en-US" sz="900" dirty="0"/>
          </a:p>
        </p:txBody>
      </p:sp>
      <p:sp>
        <p:nvSpPr>
          <p:cNvPr id="11" name="Shape 7"/>
          <p:cNvSpPr/>
          <p:nvPr/>
        </p:nvSpPr>
        <p:spPr>
          <a:xfrm>
            <a:off x="3333750" y="269081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3405187" y="2762250"/>
            <a:ext cx="190500" cy="1905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3333750" y="326707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单位球面</a:t>
            </a:r>
            <a:endParaRPr lang="en-US" sz="1300" dirty="0"/>
          </a:p>
        </p:txBody>
      </p:sp>
      <p:sp>
        <p:nvSpPr>
          <p:cNvPr id="14" name="Text 9"/>
          <p:cNvSpPr/>
          <p:nvPr/>
        </p:nvSpPr>
        <p:spPr>
          <a:xfrm>
            <a:off x="3333750" y="3586163"/>
            <a:ext cx="23812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当r=1时，称为单位n维球面，是研究n维空间拓扑性质的基础模型.</a:t>
            </a:r>
            <a:endParaRPr lang="en-US" sz="900" dirty="0"/>
          </a:p>
        </p:txBody>
      </p:sp>
      <p:sp>
        <p:nvSpPr>
          <p:cNvPr id="15" name="Shape 10"/>
          <p:cNvSpPr/>
          <p:nvPr/>
        </p:nvSpPr>
        <p:spPr>
          <a:xfrm>
            <a:off x="571500" y="453866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642938" y="4610100"/>
            <a:ext cx="190500" cy="19050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571500" y="511492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球面坐标系</a:t>
            </a:r>
            <a:endParaRPr lang="en-US" sz="1300" dirty="0"/>
          </a:p>
        </p:txBody>
      </p:sp>
      <p:sp>
        <p:nvSpPr>
          <p:cNvPr id="18" name="Text 12"/>
          <p:cNvSpPr/>
          <p:nvPr/>
        </p:nvSpPr>
        <p:spPr>
          <a:xfrm>
            <a:off x="571500" y="5434013"/>
            <a:ext cx="238125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在高维空间中，使用球面坐标系可以更直观地描述n维球面上的点，通过n个角度参数确定位置.</a:t>
            </a:r>
            <a:endParaRPr lang="en-US" sz="900" dirty="0"/>
          </a:p>
        </p:txBody>
      </p:sp>
      <p:sp>
        <p:nvSpPr>
          <p:cNvPr id="19" name="Shape 13"/>
          <p:cNvSpPr/>
          <p:nvPr/>
        </p:nvSpPr>
        <p:spPr>
          <a:xfrm>
            <a:off x="3333750" y="453866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20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3405187" y="4610100"/>
            <a:ext cx="190500" cy="190500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3333750" y="511492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拓扑性质</a:t>
            </a:r>
            <a:endParaRPr lang="en-US" sz="1300" dirty="0"/>
          </a:p>
        </p:txBody>
      </p:sp>
      <p:sp>
        <p:nvSpPr>
          <p:cNvPr id="22" name="Text 15"/>
          <p:cNvSpPr/>
          <p:nvPr/>
        </p:nvSpPr>
        <p:spPr>
          <a:xfrm>
            <a:off x="3333750" y="5434013"/>
            <a:ext cx="238125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n维球面具有紧致性和连通性，且边界为空集，是研究流形和同伦群的重要对象.</a:t>
            </a:r>
            <a:endParaRPr lang="en-US" sz="900" dirty="0"/>
          </a:p>
        </p:txBody>
      </p:sp>
      <p:sp>
        <p:nvSpPr>
          <p:cNvPr id="23" name="Shape 16"/>
          <p:cNvSpPr/>
          <p:nvPr/>
        </p:nvSpPr>
        <p:spPr>
          <a:xfrm>
            <a:off x="571500" y="6386513"/>
            <a:ext cx="333375" cy="333375"/>
          </a:xfrm>
          <a:prstGeom prst="ellipse">
            <a:avLst/>
          </a:prstGeom>
          <a:solidFill>
            <a:srgbClr val="002973"/>
          </a:solidFill>
          <a:ln/>
        </p:spPr>
      </p:sp>
      <p:pic>
        <p:nvPicPr>
          <p:cNvPr id="24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642938" y="6457950"/>
            <a:ext cx="190500" cy="190500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571500" y="6962775"/>
            <a:ext cx="2381250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数学应用</a:t>
            </a:r>
            <a:endParaRPr lang="en-US" sz="1300" dirty="0"/>
          </a:p>
        </p:txBody>
      </p:sp>
      <p:sp>
        <p:nvSpPr>
          <p:cNvPr id="26" name="Text 18"/>
          <p:cNvSpPr/>
          <p:nvPr/>
        </p:nvSpPr>
        <p:spPr>
          <a:xfrm>
            <a:off x="571500" y="7281863"/>
            <a:ext cx="238125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n维球面在微分几何、代数拓扑和理论物理等领域有着广泛的应用，如黑洞的事件视界可视为四维时空中的三维球面.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638925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500" y="571500"/>
            <a:ext cx="2509838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球面的几何性质与度量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71500" y="1428750"/>
            <a:ext cx="250983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3462338" y="0"/>
            <a:ext cx="3190875" cy="6638925"/>
          </a:xfrm>
          <a:prstGeom prst="rect">
            <a:avLst/>
          </a:prstGeom>
          <a:solidFill>
            <a:srgbClr val="F7F8FC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4991100"/>
            <a:ext cx="5715000" cy="1647825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rcRect l="31349" r="31349" t="0" b="0"/>
          <a:stretch/>
        </p:blipFill>
        <p:spPr>
          <a:xfrm>
            <a:off x="6667500" y="0"/>
            <a:ext cx="2476500" cy="663892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795713" y="571500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n维球面定义</a:t>
            </a:r>
            <a:endParaRPr lang="en-US" sz="1300" dirty="0"/>
          </a:p>
        </p:txBody>
      </p:sp>
      <p:sp>
        <p:nvSpPr>
          <p:cNvPr id="9" name="Text 5"/>
          <p:cNvSpPr/>
          <p:nvPr/>
        </p:nvSpPr>
        <p:spPr>
          <a:xfrm>
            <a:off x="3795713" y="890587"/>
            <a:ext cx="252412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n维球面是所有与固定点（中心）距离等于常数的点的集合，在n+1维欧几里得空间中形成。</a:t>
            </a:r>
            <a:endParaRPr lang="en-US" sz="900" dirty="0"/>
          </a:p>
        </p:txBody>
      </p:sp>
      <p:sp>
        <p:nvSpPr>
          <p:cNvPr id="10" name="Text 6"/>
          <p:cNvSpPr/>
          <p:nvPr/>
        </p:nvSpPr>
        <p:spPr>
          <a:xfrm>
            <a:off x="3795713" y="1652588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球面几何性质</a:t>
            </a:r>
            <a:endParaRPr lang="en-US" sz="1300" dirty="0"/>
          </a:p>
        </p:txBody>
      </p:sp>
      <p:sp>
        <p:nvSpPr>
          <p:cNvPr id="11" name="Text 7"/>
          <p:cNvSpPr/>
          <p:nvPr/>
        </p:nvSpPr>
        <p:spPr>
          <a:xfrm>
            <a:off x="3795713" y="1971675"/>
            <a:ext cx="252412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在n维球面上，最短路径是大圆弧，且球面上任意两点间存在唯一的最短路径。</a:t>
            </a:r>
            <a:endParaRPr lang="en-US" sz="900" dirty="0"/>
          </a:p>
        </p:txBody>
      </p:sp>
      <p:sp>
        <p:nvSpPr>
          <p:cNvPr id="12" name="Text 8"/>
          <p:cNvSpPr/>
          <p:nvPr/>
        </p:nvSpPr>
        <p:spPr>
          <a:xfrm>
            <a:off x="3795713" y="2733675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度量结构解析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3795713" y="3052763"/>
            <a:ext cx="2524125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n维球面的度量结构由其上的内积诱导，使得球面成为一个黎曼流形，具有曲率处处相等的特性。</a:t>
            </a:r>
            <a:endParaRPr lang="en-US" sz="900" dirty="0"/>
          </a:p>
        </p:txBody>
      </p:sp>
      <p:sp>
        <p:nvSpPr>
          <p:cNvPr id="14" name="Text 10"/>
          <p:cNvSpPr/>
          <p:nvPr/>
        </p:nvSpPr>
        <p:spPr>
          <a:xfrm>
            <a:off x="3795713" y="3814763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拓扑性质概览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3795713" y="4133850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n维球面是一个紧致、连通、无边界的空间，对于不同的n值，球面的同伦群和同调群展现出丰富的拓扑差异。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034087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500" y="571500"/>
            <a:ext cx="2509838" cy="8001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球面在不同维度下的表现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571500" y="1428750"/>
            <a:ext cx="250983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29245" b="29245"/>
          <a:stretch/>
        </p:blipFill>
        <p:spPr>
          <a:xfrm>
            <a:off x="571500" y="4414838"/>
            <a:ext cx="2524125" cy="1047750"/>
          </a:xfrm>
          <a:prstGeom prst="roundRect">
            <a:avLst>
              <a:gd name="adj" fmla="val 1820"/>
            </a:avLst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7380" r="7380" t="0" b="0"/>
          <a:stretch/>
        </p:blipFill>
        <p:spPr>
          <a:xfrm>
            <a:off x="3714750" y="0"/>
            <a:ext cx="5429250" cy="6034088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5476875" y="1628775"/>
            <a:ext cx="3667125" cy="440531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Text 4"/>
          <p:cNvSpPr/>
          <p:nvPr/>
        </p:nvSpPr>
        <p:spPr>
          <a:xfrm>
            <a:off x="571500" y="2033588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一维圆周</a:t>
            </a:r>
            <a:endParaRPr lang="en-US" sz="1300" dirty="0"/>
          </a:p>
        </p:txBody>
      </p:sp>
      <p:sp>
        <p:nvSpPr>
          <p:cNvPr id="9" name="Text 5"/>
          <p:cNvSpPr/>
          <p:nvPr/>
        </p:nvSpPr>
        <p:spPr>
          <a:xfrm>
            <a:off x="571500" y="2352675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一维球面即圆周，是二维空间中的封闭曲线，其上每一点到中心的距离相等，展示了几何的最基本形式。</a:t>
            </a:r>
            <a:endParaRPr lang="en-US" sz="900" dirty="0"/>
          </a:p>
        </p:txBody>
      </p:sp>
      <p:sp>
        <p:nvSpPr>
          <p:cNvPr id="10" name="Text 6"/>
          <p:cNvSpPr/>
          <p:nvPr/>
        </p:nvSpPr>
        <p:spPr>
          <a:xfrm>
            <a:off x="6048375" y="2028825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二维球面</a:t>
            </a:r>
            <a:endParaRPr lang="en-US" sz="1300" dirty="0"/>
          </a:p>
        </p:txBody>
      </p:sp>
      <p:sp>
        <p:nvSpPr>
          <p:cNvPr id="11" name="Text 7"/>
          <p:cNvSpPr/>
          <p:nvPr/>
        </p:nvSpPr>
        <p:spPr>
          <a:xfrm>
            <a:off x="6048375" y="2347913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二维球面是我们熟悉的地球表面，它存在于三维空间中，是一个曲面上所有点到固定点（球心）距离相等的集合。</a:t>
            </a:r>
            <a:endParaRPr lang="en-US" sz="900" dirty="0"/>
          </a:p>
        </p:txBody>
      </p:sp>
      <p:sp>
        <p:nvSpPr>
          <p:cNvPr id="12" name="Text 8"/>
          <p:cNvSpPr/>
          <p:nvPr/>
        </p:nvSpPr>
        <p:spPr>
          <a:xfrm>
            <a:off x="6048375" y="3300413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三维球体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6048375" y="3619500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三维球体在四维空间中，由所有到固定点距离相等的点构成，其边界称为三维球面，是高维空间的初步体现。</a:t>
            </a:r>
            <a:endParaRPr lang="en-US" sz="900" dirty="0"/>
          </a:p>
        </p:txBody>
      </p:sp>
      <p:sp>
        <p:nvSpPr>
          <p:cNvPr id="14" name="Text 10"/>
          <p:cNvSpPr/>
          <p:nvPr/>
        </p:nvSpPr>
        <p:spPr>
          <a:xfrm>
            <a:off x="6048375" y="4572000"/>
            <a:ext cx="2524125" cy="2381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高维球面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6048375" y="4891088"/>
            <a:ext cx="252412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A7D9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n维球面在(n+1)维空间中，具有复杂的拓扑结构，其研究对于理解高维空间的性质至关重要，是现代数学的重要领域。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2024-10-06T02:59:02Z</dcterms:created>
  <dcterms:modified xsi:type="dcterms:W3CDTF">2024-10-06T02:59:02Z</dcterms:modified>
</cp:coreProperties>
</file>